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9"/>
  </p:notesMasterIdLst>
  <p:sldIdLst>
    <p:sldId id="271" r:id="rId2"/>
    <p:sldId id="302" r:id="rId3"/>
    <p:sldId id="303" r:id="rId4"/>
    <p:sldId id="305" r:id="rId5"/>
    <p:sldId id="306" r:id="rId6"/>
    <p:sldId id="307" r:id="rId7"/>
    <p:sldId id="30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74743FA-BDE0-B04D-90E3-D67AE1B71B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87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074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56063"/>
            <a:ext cx="4038600" cy="2074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99E5E86-9A4D-FF4F-9936-477597FE5D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9/1/20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audio" Target="../media/media2.m4a"/><Relationship Id="rId7" Type="http://schemas.openxmlformats.org/officeDocument/2006/relationships/oleObject" Target="../embeddings/oleObject2.bin"/><Relationship Id="rId2" Type="http://schemas.microsoft.com/office/2007/relationships/media" Target="../media/media2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image" Target="../media/image2.png"/><Relationship Id="rId3" Type="http://schemas.openxmlformats.org/officeDocument/2006/relationships/audio" Target="../media/media4.m4a"/><Relationship Id="rId7" Type="http://schemas.openxmlformats.org/officeDocument/2006/relationships/oleObject" Target="../embeddings/oleObject4.bin"/><Relationship Id="rId12" Type="http://schemas.openxmlformats.org/officeDocument/2006/relationships/image" Target="../media/image8.wmf"/><Relationship Id="rId2" Type="http://schemas.microsoft.com/office/2007/relationships/media" Target="../media/media4.m4a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7.wmf"/><Relationship Id="rId4" Type="http://schemas.openxmlformats.org/officeDocument/2006/relationships/slideLayout" Target="../slideLayouts/slideLayout13.xml"/><Relationship Id="rId9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Review: Probability Theory (5)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9F6C5B-E3A6-B442-BA78-598125E7E3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8"/>
    </mc:Choice>
    <mc:Fallback>
      <p:transition spd="slow" advTm="15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203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ea typeface="宋体" charset="0"/>
                <a:cs typeface="宋体" charset="0"/>
              </a:rPr>
              <a:t>Random Variables and Distribution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382000" cy="4302125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>
                <a:ea typeface="宋体" charset="0"/>
                <a:cs typeface="宋体" charset="0"/>
              </a:rPr>
              <a:t>A </a:t>
            </a:r>
            <a:r>
              <a:rPr lang="en-US" altLang="zh-CN" sz="2800" b="1" i="1" dirty="0">
                <a:ea typeface="宋体" charset="0"/>
                <a:cs typeface="宋体" charset="0"/>
              </a:rPr>
              <a:t>random variable X</a:t>
            </a:r>
            <a:r>
              <a:rPr lang="en-US" altLang="zh-CN" sz="2800" i="1" dirty="0">
                <a:ea typeface="宋体" charset="0"/>
                <a:cs typeface="宋体" charset="0"/>
              </a:rPr>
              <a:t> </a:t>
            </a:r>
            <a:r>
              <a:rPr lang="en-US" altLang="zh-CN" sz="2800" dirty="0">
                <a:ea typeface="宋体" charset="0"/>
                <a:cs typeface="宋体" charset="0"/>
              </a:rPr>
              <a:t>is a numerical outcome of a random experiment</a:t>
            </a:r>
          </a:p>
          <a:p>
            <a:r>
              <a:rPr lang="en-US" altLang="zh-CN" sz="2800" dirty="0">
                <a:ea typeface="宋体" charset="0"/>
                <a:cs typeface="宋体" charset="0"/>
              </a:rPr>
              <a:t>Random variables allow us to operate at a higher level of abstraction than the events</a:t>
            </a:r>
          </a:p>
          <a:p>
            <a:endParaRPr lang="en-US" altLang="zh-CN" sz="2800" dirty="0">
              <a:ea typeface="宋体" charset="0"/>
              <a:cs typeface="宋体" charset="0"/>
            </a:endParaRPr>
          </a:p>
          <a:p>
            <a:r>
              <a:rPr lang="en-US" altLang="zh-CN" sz="2800" dirty="0">
                <a:ea typeface="宋体" charset="0"/>
                <a:cs typeface="宋体" charset="0"/>
              </a:rPr>
              <a:t>The </a:t>
            </a:r>
            <a:r>
              <a:rPr lang="en-US" altLang="zh-CN" sz="2800" b="1" i="1" dirty="0">
                <a:ea typeface="宋体" charset="0"/>
                <a:cs typeface="宋体" charset="0"/>
              </a:rPr>
              <a:t>distribution</a:t>
            </a:r>
            <a:r>
              <a:rPr lang="en-US" altLang="zh-CN" sz="2800" i="1" dirty="0">
                <a:ea typeface="宋体" charset="0"/>
                <a:cs typeface="宋体" charset="0"/>
              </a:rPr>
              <a:t> </a:t>
            </a:r>
            <a:r>
              <a:rPr lang="en-US" altLang="zh-CN" sz="2800" dirty="0">
                <a:ea typeface="宋体" charset="0"/>
                <a:cs typeface="宋体" charset="0"/>
              </a:rPr>
              <a:t>of a random variable is the collection of possible outcomes along with their probabilities: </a:t>
            </a:r>
          </a:p>
          <a:p>
            <a:pPr lvl="1"/>
            <a:r>
              <a:rPr lang="en-US" altLang="zh-CN" sz="2400" dirty="0">
                <a:ea typeface="宋体" charset="0"/>
                <a:cs typeface="宋体" charset="0"/>
              </a:rPr>
              <a:t>Discrete case:</a:t>
            </a:r>
          </a:p>
          <a:p>
            <a:pPr lvl="1"/>
            <a:r>
              <a:rPr lang="en-US" altLang="zh-CN" sz="2400" dirty="0">
                <a:ea typeface="宋体" charset="0"/>
                <a:cs typeface="宋体" charset="0"/>
              </a:rPr>
              <a:t>Continuous case: </a:t>
            </a:r>
            <a:endParaRPr lang="en-US" altLang="zh-CN" sz="2400" dirty="0">
              <a:ea typeface="宋体" charset="0"/>
              <a:cs typeface="宋体" charset="0"/>
              <a:sym typeface="Symbol" charset="0"/>
            </a:endParaRPr>
          </a:p>
        </p:txBody>
      </p:sp>
      <p:graphicFrame>
        <p:nvGraphicFramePr>
          <p:cNvPr id="40964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365587889"/>
              </p:ext>
            </p:extLst>
          </p:nvPr>
        </p:nvGraphicFramePr>
        <p:xfrm>
          <a:off x="3899024" y="5083439"/>
          <a:ext cx="202247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3" name="Equation" r:id="rId5" imgW="990360" imgH="190440" progId="Equation.BREE4">
                  <p:embed/>
                </p:oleObj>
              </mc:Choice>
              <mc:Fallback>
                <p:oleObj name="Equation" r:id="rId5" imgW="990360" imgH="19044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9024" y="5083439"/>
                        <a:ext cx="2022475" cy="388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6" name="Object 6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939072124"/>
              </p:ext>
            </p:extLst>
          </p:nvPr>
        </p:nvGraphicFramePr>
        <p:xfrm>
          <a:off x="3899024" y="5472377"/>
          <a:ext cx="3014663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4" name="Equation" r:id="rId7" imgW="1422360" imgH="291960" progId="Equation.BREE4">
                  <p:embed/>
                </p:oleObj>
              </mc:Choice>
              <mc:Fallback>
                <p:oleObj name="Equation" r:id="rId7" imgW="1422360" imgH="29196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9024" y="5472377"/>
                        <a:ext cx="3014663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976173-AB0E-4742-9DB7-60D23D3F19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19"/>
    </mc:Choice>
    <mc:Fallback>
      <p:transition spd="slow" advTm="44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0"/>
                <a:cs typeface="宋体" charset="0"/>
              </a:rPr>
              <a:t>Random Variable: Example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>
                <a:ea typeface="宋体" charset="0"/>
                <a:cs typeface="宋体" charset="0"/>
              </a:rPr>
              <a:t>Let S be the set of all sequences of three rolls of a die. Let X be the sum of the number of dots on the three rolls.</a:t>
            </a:r>
          </a:p>
          <a:p>
            <a:r>
              <a:rPr lang="en-US" altLang="zh-CN" sz="2800">
                <a:ea typeface="宋体" charset="0"/>
                <a:cs typeface="宋体" charset="0"/>
              </a:rPr>
              <a:t>What are the possible values for X?</a:t>
            </a:r>
          </a:p>
          <a:p>
            <a:r>
              <a:rPr lang="en-US" altLang="zh-CN" sz="2800">
                <a:ea typeface="宋体" charset="0"/>
                <a:cs typeface="宋体" charset="0"/>
              </a:rPr>
              <a:t>Pr(X = 5) = ?, Pr(X = 10) = ?</a:t>
            </a:r>
          </a:p>
          <a:p>
            <a:endParaRPr lang="zh-CN" altLang="en-US" sz="2800">
              <a:ea typeface="宋体" charset="0"/>
              <a:cs typeface="宋体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0F2C95B-1E24-8B45-8B27-15EDF3E87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4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617"/>
    </mc:Choice>
    <mc:Fallback>
      <p:transition spd="slow" advTm="89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12477" y="208119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charset="0"/>
                <a:cs typeface="宋体" charset="0"/>
              </a:rPr>
              <a:t>Expectation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382000" cy="4302125"/>
          </a:xfrm>
        </p:spPr>
        <p:txBody>
          <a:bodyPr/>
          <a:lstStyle/>
          <a:p>
            <a:r>
              <a:rPr lang="en-US" altLang="zh-CN" sz="2400">
                <a:ea typeface="宋体" charset="0"/>
                <a:cs typeface="宋体" charset="0"/>
              </a:rPr>
              <a:t>A random variable X~Pr(X=x). Then, its expectation is</a:t>
            </a:r>
          </a:p>
          <a:p>
            <a:pPr>
              <a:buFont typeface="Wingdings" charset="0"/>
              <a:buNone/>
            </a:pPr>
            <a:r>
              <a:rPr lang="en-US" altLang="zh-CN" sz="2400">
                <a:ea typeface="宋体" charset="0"/>
                <a:cs typeface="宋体" charset="0"/>
              </a:rPr>
              <a:t>		</a:t>
            </a:r>
          </a:p>
          <a:p>
            <a:pPr lvl="1"/>
            <a:endParaRPr lang="en-US" altLang="zh-CN" sz="2000">
              <a:ea typeface="宋体" charset="0"/>
              <a:cs typeface="宋体" charset="0"/>
            </a:endParaRPr>
          </a:p>
          <a:p>
            <a:pPr lvl="1"/>
            <a:r>
              <a:rPr lang="en-US" altLang="zh-CN" sz="2000">
                <a:ea typeface="宋体" charset="0"/>
                <a:cs typeface="宋体" charset="0"/>
              </a:rPr>
              <a:t>In an empirical sample, x1, x2,…, xN, </a:t>
            </a:r>
          </a:p>
          <a:p>
            <a:pPr>
              <a:buFont typeface="Wingdings" charset="0"/>
              <a:buNone/>
            </a:pPr>
            <a:endParaRPr lang="en-US" altLang="zh-CN" sz="2400">
              <a:ea typeface="宋体" charset="0"/>
              <a:cs typeface="宋体" charset="0"/>
            </a:endParaRPr>
          </a:p>
          <a:p>
            <a:pPr>
              <a:buFont typeface="Wingdings" charset="0"/>
              <a:buNone/>
            </a:pPr>
            <a:endParaRPr lang="en-US" altLang="zh-CN" sz="2400">
              <a:ea typeface="宋体" charset="0"/>
              <a:cs typeface="宋体" charset="0"/>
            </a:endParaRPr>
          </a:p>
          <a:p>
            <a:r>
              <a:rPr lang="en-US" altLang="zh-CN" sz="2400">
                <a:ea typeface="宋体" charset="0"/>
                <a:cs typeface="宋体" charset="0"/>
              </a:rPr>
              <a:t>Continuous case:</a:t>
            </a:r>
          </a:p>
          <a:p>
            <a:endParaRPr lang="en-US" altLang="zh-CN" sz="2400">
              <a:ea typeface="宋体" charset="0"/>
              <a:cs typeface="宋体" charset="0"/>
            </a:endParaRPr>
          </a:p>
          <a:p>
            <a:r>
              <a:rPr lang="en-US" altLang="zh-CN" sz="2400">
                <a:ea typeface="宋体" charset="0"/>
                <a:cs typeface="宋体" charset="0"/>
              </a:rPr>
              <a:t> Expectation of sum of random variables</a:t>
            </a:r>
          </a:p>
          <a:p>
            <a:endParaRPr lang="en-US" altLang="zh-CN" sz="2400">
              <a:ea typeface="宋体" charset="0"/>
              <a:cs typeface="宋体" charset="0"/>
            </a:endParaRPr>
          </a:p>
          <a:p>
            <a:endParaRPr lang="zh-CN" altLang="en-US" sz="2400">
              <a:ea typeface="宋体" charset="0"/>
              <a:cs typeface="宋体" charset="0"/>
            </a:endParaRPr>
          </a:p>
        </p:txBody>
      </p:sp>
      <p:graphicFrame>
        <p:nvGraphicFramePr>
          <p:cNvPr id="36868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743200" y="2432050"/>
          <a:ext cx="25908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Equation" r:id="rId5" imgW="1244520" imgH="228600" progId="Equation.BREE4">
                  <p:embed/>
                </p:oleObj>
              </mc:Choice>
              <mc:Fallback>
                <p:oleObj name="Equation" r:id="rId5" imgW="1244520" imgH="22860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432050"/>
                        <a:ext cx="2590800" cy="47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0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90800" y="3513138"/>
          <a:ext cx="213360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Equation" r:id="rId7" imgW="965160" imgH="330120" progId="Equation.BREE4">
                  <p:embed/>
                </p:oleObj>
              </mc:Choice>
              <mc:Fallback>
                <p:oleObj name="Equation" r:id="rId7" imgW="965160" imgH="33012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13138"/>
                        <a:ext cx="213360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Object 8"/>
          <p:cNvGraphicFramePr>
            <a:graphicFrameLocks noChangeAspect="1"/>
          </p:cNvGraphicFramePr>
          <p:nvPr/>
        </p:nvGraphicFramePr>
        <p:xfrm>
          <a:off x="3352800" y="4286250"/>
          <a:ext cx="2514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7" name="Equation" r:id="rId9" imgW="1104840" imgH="291960" progId="Equation.BREE4">
                  <p:embed/>
                </p:oleObj>
              </mc:Choice>
              <mc:Fallback>
                <p:oleObj name="Equation" r:id="rId9" imgW="1104840" imgH="29196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286250"/>
                        <a:ext cx="25146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9"/>
          <p:cNvGraphicFramePr>
            <a:graphicFrameLocks noChangeAspect="1"/>
          </p:cNvGraphicFramePr>
          <p:nvPr/>
        </p:nvGraphicFramePr>
        <p:xfrm>
          <a:off x="2246313" y="5715000"/>
          <a:ext cx="3468687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8" name="Equation" r:id="rId11" imgW="1523880" imgH="190440" progId="Equation.BREE4">
                  <p:embed/>
                </p:oleObj>
              </mc:Choice>
              <mc:Fallback>
                <p:oleObj name="Equation" r:id="rId11" imgW="1523880" imgH="19044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6313" y="5715000"/>
                        <a:ext cx="3468687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6646E2C-3C05-A74D-BF35-494B6CCA92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636"/>
    </mc:Choice>
    <mc:Fallback>
      <p:transition spd="slow" advTm="69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charset="0"/>
                <a:cs typeface="宋体" charset="0"/>
              </a:rPr>
              <a:t>Expectation: Example</a:t>
            </a:r>
          </a:p>
        </p:txBody>
      </p:sp>
      <p:sp>
        <p:nvSpPr>
          <p:cNvPr id="10240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>
                <a:ea typeface="宋体" charset="0"/>
                <a:cs typeface="宋体" charset="0"/>
              </a:rPr>
              <a:t>Let S be the set of all sequence of three rolls of a die. Let X be the sum of the number of dots on the three rolls.</a:t>
            </a:r>
          </a:p>
          <a:p>
            <a:r>
              <a:rPr lang="en-US" altLang="zh-CN" sz="2800">
                <a:ea typeface="宋体" charset="0"/>
                <a:cs typeface="宋体" charset="0"/>
              </a:rPr>
              <a:t>What is E(X)?</a:t>
            </a:r>
          </a:p>
          <a:p>
            <a:endParaRPr lang="en-US" altLang="zh-CN" sz="2800">
              <a:ea typeface="宋体" charset="0"/>
              <a:cs typeface="宋体" charset="0"/>
            </a:endParaRPr>
          </a:p>
          <a:p>
            <a:r>
              <a:rPr lang="en-US" altLang="zh-CN" sz="2800">
                <a:ea typeface="宋体" charset="0"/>
                <a:cs typeface="宋体" charset="0"/>
              </a:rPr>
              <a:t>Let S be the set of all sequence of three rolls of a die. Let X be the product of the number of dots on the three rolls.</a:t>
            </a:r>
          </a:p>
          <a:p>
            <a:r>
              <a:rPr lang="en-US" altLang="zh-CN" sz="2800">
                <a:ea typeface="宋体" charset="0"/>
                <a:cs typeface="宋体" charset="0"/>
              </a:rPr>
              <a:t>What is E(X)?</a:t>
            </a:r>
            <a:endParaRPr lang="en-US" altLang="zh-CN">
              <a:ea typeface="宋体" charset="0"/>
              <a:cs typeface="宋体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B7EEC2-8A15-9D41-99B3-E76856AD1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20"/>
    </mc:Choice>
    <mc:Fallback>
      <p:transition spd="slow" advTm="48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92630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charset="0"/>
                <a:cs typeface="宋体" charset="0"/>
              </a:rPr>
              <a:t>Variance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828800"/>
            <a:ext cx="8305800" cy="4302125"/>
          </a:xfrm>
        </p:spPr>
        <p:txBody>
          <a:bodyPr/>
          <a:lstStyle/>
          <a:p>
            <a:r>
              <a:rPr lang="en-US" altLang="zh-CN" sz="2800">
                <a:ea typeface="宋体" charset="0"/>
                <a:cs typeface="宋体" charset="0"/>
              </a:rPr>
              <a:t>The variance of a random variable X is the expectation of (X-E[x])</a:t>
            </a:r>
            <a:r>
              <a:rPr lang="en-US" altLang="zh-CN" sz="2800" baseline="30000">
                <a:ea typeface="宋体" charset="0"/>
                <a:cs typeface="宋体" charset="0"/>
              </a:rPr>
              <a:t>2</a:t>
            </a:r>
            <a:r>
              <a:rPr lang="en-US" altLang="zh-CN" sz="2800">
                <a:ea typeface="宋体" charset="0"/>
                <a:cs typeface="宋体" charset="0"/>
              </a:rPr>
              <a:t> :</a:t>
            </a:r>
          </a:p>
        </p:txBody>
      </p:sp>
      <p:graphicFrame>
        <p:nvGraphicFramePr>
          <p:cNvPr id="44036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2419610"/>
              </p:ext>
            </p:extLst>
          </p:nvPr>
        </p:nvGraphicFramePr>
        <p:xfrm>
          <a:off x="2150159" y="3537751"/>
          <a:ext cx="42799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7" name="Equation" r:id="rId5" imgW="1904760" imgH="876240" progId="Equation.BREE4">
                  <p:embed/>
                </p:oleObj>
              </mc:Choice>
              <mc:Fallback>
                <p:oleObj name="Equation" r:id="rId5" imgW="1904760" imgH="876240" progId="Equation.BREE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0159" y="3537751"/>
                        <a:ext cx="4279900" cy="196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B19F7C-2886-724F-AA5B-7755C52B23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05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576"/>
    </mc:Choice>
    <mc:Fallback>
      <p:transition spd="slow" advTm="98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9D6AA-46BD-A64E-9901-F3C1324EF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5575"/>
            <a:ext cx="8229600" cy="1143000"/>
          </a:xfrm>
        </p:spPr>
        <p:txBody>
          <a:bodyPr/>
          <a:lstStyle/>
          <a:p>
            <a:r>
              <a:rPr lang="en-US" dirty="0"/>
              <a:t>Graphical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FE816-6725-914F-92C1-10BD3563A4C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199" y="1828800"/>
            <a:ext cx="4619297" cy="4302125"/>
          </a:xfrm>
        </p:spPr>
        <p:txBody>
          <a:bodyPr/>
          <a:lstStyle/>
          <a:p>
            <a:r>
              <a:rPr lang="en-US" dirty="0"/>
              <a:t>Exact representation and inference is often intractable</a:t>
            </a:r>
          </a:p>
          <a:p>
            <a:r>
              <a:rPr lang="en-US" dirty="0"/>
              <a:t>Graphical models (e.g. Bayes nets) use independence to capture the structure of variables</a:t>
            </a:r>
          </a:p>
          <a:p>
            <a:endParaRPr lang="en-US" dirty="0"/>
          </a:p>
        </p:txBody>
      </p:sp>
      <p:pic>
        <p:nvPicPr>
          <p:cNvPr id="25602" name="Picture 2" descr="Probabilistic Graphical Models | The MIT Press">
            <a:extLst>
              <a:ext uri="{FF2B5EF4-FFF2-40B4-BE49-F238E27FC236}">
                <a16:creationId xmlns:a16="http://schemas.microsoft.com/office/drawing/2014/main" id="{382DD1E0-F96C-1044-B870-3C8B90DC2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63" y="2113071"/>
            <a:ext cx="3332712" cy="373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DC45894-2CF6-D341-8AF8-07E8C2292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70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94"/>
    </mc:Choice>
    <mc:Fallback>
      <p:transition spd="slow" advTm="198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5921</TotalTime>
  <Words>282</Words>
  <Application>Microsoft Macintosh PowerPoint</Application>
  <PresentationFormat>On-screen Show (4:3)</PresentationFormat>
  <Paragraphs>34</Paragraphs>
  <Slides>7</Slides>
  <Notes>0</Notes>
  <HiddenSlides>0</HiddenSlides>
  <MMClips>7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Equation</vt:lpstr>
      <vt:lpstr>Review: Probability Theory (5)</vt:lpstr>
      <vt:lpstr>Random Variables and Distribution</vt:lpstr>
      <vt:lpstr>Random Variable: Example</vt:lpstr>
      <vt:lpstr>Expectation</vt:lpstr>
      <vt:lpstr>Expectation: Example</vt:lpstr>
      <vt:lpstr>Variance</vt:lpstr>
      <vt:lpstr>Graphical Models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48</cp:revision>
  <dcterms:created xsi:type="dcterms:W3CDTF">2012-01-23T08:25:46Z</dcterms:created>
  <dcterms:modified xsi:type="dcterms:W3CDTF">2020-09-01T09:22:19Z</dcterms:modified>
</cp:coreProperties>
</file>